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257" r:id="rId2"/>
    <p:sldId id="258" r:id="rId3"/>
    <p:sldId id="259" r:id="rId4"/>
    <p:sldId id="260" r:id="rId5"/>
    <p:sldId id="261" r:id="rId6"/>
    <p:sldId id="26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66028" autoAdjust="0"/>
  </p:normalViewPr>
  <p:slideViewPr>
    <p:cSldViewPr snapToGrid="0">
      <p:cViewPr varScale="1">
        <p:scale>
          <a:sx n="44" d="100"/>
          <a:sy n="44" d="100"/>
        </p:scale>
        <p:origin x="1300" y="32"/>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4D008-1D51-4B99-9E81-343AAD79C359}" type="datetimeFigureOut">
              <a:rPr lang="en-NZ" smtClean="0"/>
              <a:t>1/02/2016</a:t>
            </a:fld>
            <a:endParaRPr lang="en-NZ"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8387BF-2B44-4041-8C64-4CF29E8F2674}" type="slidenum">
              <a:rPr lang="en-NZ" smtClean="0"/>
              <a:t>‹#›</a:t>
            </a:fld>
            <a:endParaRPr lang="en-NZ" dirty="0"/>
          </a:p>
        </p:txBody>
      </p:sp>
    </p:spTree>
    <p:extLst>
      <p:ext uri="{BB962C8B-B14F-4D97-AF65-F5344CB8AC3E}">
        <p14:creationId xmlns:p14="http://schemas.microsoft.com/office/powerpoint/2010/main" val="5966202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dirty="0" smtClean="0"/>
              <a:t>The attainment of NCEA now requires  10 literacy and 10 numeracy credits at Level 1 before an NCEA can be awarded at any level. </a:t>
            </a:r>
            <a:r>
              <a:rPr lang="en-NZ" sz="1200" b="0" i="0" kern="1200" dirty="0" smtClean="0">
                <a:solidFill>
                  <a:schemeClr val="tx1"/>
                </a:solidFill>
                <a:effectLst/>
                <a:latin typeface="+mn-lt"/>
                <a:ea typeface="+mn-ea"/>
                <a:cs typeface="+mn-cs"/>
              </a:rPr>
              <a:t>The Level 1 literacy and numeracy requirements must be met to achieve NCEA Level 1, and has been a requirement for NCEA </a:t>
            </a:r>
            <a:r>
              <a:rPr lang="en-NZ" sz="1200" b="1" i="0" kern="1200" dirty="0" smtClean="0">
                <a:solidFill>
                  <a:schemeClr val="tx1"/>
                </a:solidFill>
                <a:effectLst/>
                <a:latin typeface="+mn-lt"/>
                <a:ea typeface="+mn-ea"/>
                <a:cs typeface="+mn-cs"/>
              </a:rPr>
              <a:t>Level 2</a:t>
            </a:r>
            <a:r>
              <a:rPr lang="en-NZ" sz="1200" b="0" i="0" kern="1200" dirty="0" smtClean="0">
                <a:solidFill>
                  <a:schemeClr val="tx1"/>
                </a:solidFill>
                <a:effectLst/>
                <a:latin typeface="+mn-lt"/>
                <a:ea typeface="+mn-ea"/>
                <a:cs typeface="+mn-cs"/>
              </a:rPr>
              <a:t> from </a:t>
            </a:r>
            <a:r>
              <a:rPr lang="en-NZ" sz="1200" b="1" i="0" kern="1200" dirty="0" smtClean="0">
                <a:solidFill>
                  <a:schemeClr val="tx1"/>
                </a:solidFill>
                <a:effectLst/>
                <a:latin typeface="+mn-lt"/>
                <a:ea typeface="+mn-ea"/>
                <a:cs typeface="+mn-cs"/>
              </a:rPr>
              <a:t>2013</a:t>
            </a:r>
            <a:r>
              <a:rPr lang="en-NZ" sz="1200" b="0" i="0" kern="1200" dirty="0" smtClean="0">
                <a:solidFill>
                  <a:schemeClr val="tx1"/>
                </a:solidFill>
                <a:effectLst/>
                <a:latin typeface="+mn-lt"/>
                <a:ea typeface="+mn-ea"/>
                <a:cs typeface="+mn-cs"/>
              </a:rPr>
              <a:t> and NCEA </a:t>
            </a:r>
            <a:r>
              <a:rPr lang="en-NZ" sz="1200" b="1" i="0" kern="1200" dirty="0" smtClean="0">
                <a:solidFill>
                  <a:schemeClr val="tx1"/>
                </a:solidFill>
                <a:effectLst/>
                <a:latin typeface="+mn-lt"/>
                <a:ea typeface="+mn-ea"/>
                <a:cs typeface="+mn-cs"/>
              </a:rPr>
              <a:t>Level 3</a:t>
            </a:r>
            <a:r>
              <a:rPr lang="en-NZ" sz="1200" b="0" i="0" kern="1200" dirty="0" smtClean="0">
                <a:solidFill>
                  <a:schemeClr val="tx1"/>
                </a:solidFill>
                <a:effectLst/>
                <a:latin typeface="+mn-lt"/>
                <a:ea typeface="+mn-ea"/>
                <a:cs typeface="+mn-cs"/>
              </a:rPr>
              <a:t> from </a:t>
            </a:r>
            <a:r>
              <a:rPr lang="en-NZ" sz="1200" b="1" i="0" kern="1200" dirty="0" smtClean="0">
                <a:solidFill>
                  <a:schemeClr val="tx1"/>
                </a:solidFill>
                <a:effectLst/>
                <a:latin typeface="+mn-lt"/>
                <a:ea typeface="+mn-ea"/>
                <a:cs typeface="+mn-cs"/>
              </a:rPr>
              <a:t>2014.  </a:t>
            </a:r>
            <a:endParaRPr lang="en-NZ" dirty="0"/>
          </a:p>
        </p:txBody>
      </p:sp>
      <p:sp>
        <p:nvSpPr>
          <p:cNvPr id="4" name="Slide Number Placeholder 3"/>
          <p:cNvSpPr>
            <a:spLocks noGrp="1"/>
          </p:cNvSpPr>
          <p:nvPr>
            <p:ph type="sldNum" sz="quarter" idx="10"/>
          </p:nvPr>
        </p:nvSpPr>
        <p:spPr/>
        <p:txBody>
          <a:bodyPr/>
          <a:lstStyle/>
          <a:p>
            <a:fld id="{FC8387BF-2B44-4041-8C64-4CF29E8F2674}" type="slidenum">
              <a:rPr lang="en-NZ" smtClean="0"/>
              <a:t>2</a:t>
            </a:fld>
            <a:endParaRPr lang="en-NZ" dirty="0"/>
          </a:p>
        </p:txBody>
      </p:sp>
    </p:spTree>
    <p:extLst>
      <p:ext uri="{BB962C8B-B14F-4D97-AF65-F5344CB8AC3E}">
        <p14:creationId xmlns:p14="http://schemas.microsoft.com/office/powerpoint/2010/main" val="897755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mi-NZ" dirty="0" smtClean="0"/>
              <a:t>Definition:  </a:t>
            </a:r>
            <a:r>
              <a:rPr lang="en-NZ" b="1" dirty="0" smtClean="0"/>
              <a:t>Literacy</a:t>
            </a:r>
            <a:r>
              <a:rPr lang="en-NZ" dirty="0" smtClean="0"/>
              <a:t> to meet the demands of the New Zealand Curriculum at Level 6. These standards provide the scope for students to demonstrate reading, writing, speaking and listening skills</a:t>
            </a:r>
            <a:r>
              <a:rPr lang="en-NZ"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mi-NZ" dirty="0" smtClean="0"/>
          </a:p>
          <a:p>
            <a:r>
              <a:rPr lang="mi-NZ" dirty="0" smtClean="0"/>
              <a:t>Any 10 credits from</a:t>
            </a:r>
            <a:r>
              <a:rPr lang="mi-NZ" baseline="0" dirty="0" smtClean="0"/>
              <a:t> </a:t>
            </a:r>
            <a:r>
              <a:rPr lang="mi-NZ" dirty="0" smtClean="0"/>
              <a:t>identified </a:t>
            </a:r>
            <a:r>
              <a:rPr lang="mi-NZ" dirty="0" smtClean="0"/>
              <a:t>Achievement Standards.  These credits can be gained from</a:t>
            </a:r>
            <a:r>
              <a:rPr lang="mi-NZ" baseline="0" dirty="0" smtClean="0"/>
              <a:t> </a:t>
            </a:r>
            <a:r>
              <a:rPr lang="mi-NZ" dirty="0" smtClean="0"/>
              <a:t>across the curriculum, literacy does not have to be achieved within the English domain.  .</a:t>
            </a:r>
            <a:endParaRPr lang="mi-NZ" dirty="0" smtClean="0"/>
          </a:p>
          <a:p>
            <a:endParaRPr lang="mi-NZ" dirty="0" smtClean="0"/>
          </a:p>
          <a:p>
            <a:r>
              <a:rPr lang="mi-NZ" dirty="0" smtClean="0"/>
              <a:t>Very</a:t>
            </a:r>
            <a:r>
              <a:rPr lang="mi-NZ" baseline="0" dirty="0" smtClean="0"/>
              <a:t> wide range for literacy – 209 out of 233 Level 1 AS count for literacy. (Any one of these may be worth multiple credits – </a:t>
            </a:r>
            <a:r>
              <a:rPr lang="mi-NZ" baseline="0" dirty="0" smtClean="0"/>
              <a:t>thereforre </a:t>
            </a:r>
            <a:r>
              <a:rPr lang="mi-NZ" baseline="0" dirty="0" smtClean="0"/>
              <a:t>two or three AS will most likely get literacy </a:t>
            </a:r>
            <a:r>
              <a:rPr lang="mi-NZ" baseline="0" dirty="0" smtClean="0"/>
              <a:t>achievement</a:t>
            </a:r>
            <a:r>
              <a:rPr lang="mi-NZ" baseline="0" dirty="0" smtClean="0"/>
              <a:t>)</a:t>
            </a:r>
          </a:p>
          <a:p>
            <a:r>
              <a:rPr lang="mi-NZ" baseline="0" dirty="0" smtClean="0"/>
              <a:t>Other levels count too – 610 out of 660 total L1-3 AS count for literacy.</a:t>
            </a:r>
          </a:p>
          <a:p>
            <a:endParaRPr lang="mi-NZ" baseline="0" dirty="0" smtClean="0"/>
          </a:p>
          <a:p>
            <a:r>
              <a:rPr lang="mi-NZ" baseline="0" dirty="0" smtClean="0"/>
              <a:t>Numeracy – 31 L1 standards count for Numeracy.  98 of 660 total AS count for L1 numeracy..</a:t>
            </a:r>
          </a:p>
          <a:p>
            <a:endParaRPr lang="mi-NZ" baseline="0" dirty="0" smtClean="0"/>
          </a:p>
          <a:p>
            <a:r>
              <a:rPr lang="mi-NZ" baseline="0" dirty="0" smtClean="0"/>
              <a:t>Note:  2 other US can contribute to NCEA L1 literacy – English for Academic Purposes.  Used to be called ESOL.  University level – NQF Level 4.  There are 2   x 5 Credit US that count – Reading and Writing for Academic Purposes.  </a:t>
            </a:r>
            <a:endParaRPr lang="en-NZ" dirty="0"/>
          </a:p>
        </p:txBody>
      </p:sp>
      <p:sp>
        <p:nvSpPr>
          <p:cNvPr id="4" name="Slide Number Placeholder 3"/>
          <p:cNvSpPr>
            <a:spLocks noGrp="1"/>
          </p:cNvSpPr>
          <p:nvPr>
            <p:ph type="sldNum" sz="quarter" idx="10"/>
          </p:nvPr>
        </p:nvSpPr>
        <p:spPr/>
        <p:txBody>
          <a:bodyPr/>
          <a:lstStyle/>
          <a:p>
            <a:fld id="{FC8387BF-2B44-4041-8C64-4CF29E8F2674}" type="slidenum">
              <a:rPr lang="en-NZ" smtClean="0"/>
              <a:t>3</a:t>
            </a:fld>
            <a:endParaRPr lang="en-NZ" dirty="0"/>
          </a:p>
        </p:txBody>
      </p:sp>
    </p:spTree>
    <p:extLst>
      <p:ext uri="{BB962C8B-B14F-4D97-AF65-F5344CB8AC3E}">
        <p14:creationId xmlns:p14="http://schemas.microsoft.com/office/powerpoint/2010/main" val="258174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dirty="0" smtClean="0"/>
              <a:t>Attainment of literacy</a:t>
            </a:r>
            <a:r>
              <a:rPr lang="mi-NZ" baseline="0" dirty="0" smtClean="0"/>
              <a:t> through Unit Standards is an equally valid way of achieving NCEA Level 1.  However, the literacy achievement demonstrated through these standards does not serve the same purpose as through achievement Standards and does not necessarily provide assurance that students are prepared for study at higher curriculum levels – e.g. Working towards achievement standards at NCEA level 2.  </a:t>
            </a:r>
          </a:p>
          <a:p>
            <a:endParaRPr lang="mi-NZ"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mi-NZ" baseline="0" dirty="0" smtClean="0"/>
              <a:t>The definition of literacy in Unit Standards differs form the Achievement Standards definition:  </a:t>
            </a:r>
            <a:r>
              <a:rPr lang="en-NZ" sz="1200" b="1" i="1" dirty="0" smtClean="0"/>
              <a:t>Literacy</a:t>
            </a:r>
            <a:r>
              <a:rPr lang="en-NZ" sz="1200" dirty="0" smtClean="0"/>
              <a:t> is the written and oral language people use in their everyday life, learning and work. It includes reading, writing, speaking, and listening. Skills in this area are essential for good communication, active participation, critical thinking and problem solving. </a:t>
            </a:r>
          </a:p>
          <a:p>
            <a:endParaRPr lang="mi-NZ" dirty="0" smtClean="0"/>
          </a:p>
          <a:p>
            <a:endParaRPr lang="mi-NZ" dirty="0" smtClean="0"/>
          </a:p>
          <a:p>
            <a:r>
              <a:rPr lang="mi-NZ" dirty="0" smtClean="0"/>
              <a:t>These Unit Standards are </a:t>
            </a:r>
            <a:r>
              <a:rPr lang="mi-NZ" dirty="0" smtClean="0"/>
              <a:t>located in the domain NZQA call Core Generics – Work and Study Skills.  Can be used in schools, tertairy or workplace.  They are not designed for students who are achieving at CL 6,</a:t>
            </a:r>
            <a:r>
              <a:rPr lang="mi-NZ" baseline="0" dirty="0" smtClean="0"/>
              <a:t> and are preparing for NCEA L2 or </a:t>
            </a:r>
            <a:r>
              <a:rPr lang="mi-NZ" baseline="0" dirty="0" smtClean="0"/>
              <a:t>Curriculum Level  </a:t>
            </a:r>
            <a:r>
              <a:rPr lang="mi-NZ" baseline="0" dirty="0" smtClean="0"/>
              <a:t>7 in later years.</a:t>
            </a:r>
          </a:p>
          <a:p>
            <a:endParaRPr lang="mi-NZ" baseline="0" dirty="0" smtClean="0"/>
          </a:p>
          <a:p>
            <a:r>
              <a:rPr lang="mi-NZ" dirty="0" smtClean="0"/>
              <a:t>To be awarded literacy for NCEA Level 1, all </a:t>
            </a:r>
            <a:r>
              <a:rPr lang="mi-NZ" dirty="0" smtClean="0"/>
              <a:t>3 standards </a:t>
            </a:r>
            <a:r>
              <a:rPr lang="mi-NZ" b="1" dirty="0" smtClean="0"/>
              <a:t>must</a:t>
            </a:r>
            <a:r>
              <a:rPr lang="mi-NZ" dirty="0" smtClean="0"/>
              <a:t> be achieved.  </a:t>
            </a:r>
            <a:endParaRPr lang="mi-NZ" baseline="0" dirty="0" smtClean="0"/>
          </a:p>
          <a:p>
            <a:endParaRPr lang="mi-NZ" baseline="0" dirty="0" smtClean="0"/>
          </a:p>
          <a:p>
            <a:r>
              <a:rPr lang="mi-NZ" baseline="0" dirty="0" smtClean="0"/>
              <a:t>Note:  You can’t mix and match.  You must achieve literacy either through 10 credits Achievement Standards or 10 credits Unit Standards.   You cannot have a mix of, for example, 8 credits from Achievement Standard and 2 from Unit Standards.  The student must attain a minimum of 10 credits from Achievement Standards or all 3 Unit Standards.  </a:t>
            </a:r>
            <a:endParaRPr lang="en-NZ" dirty="0"/>
          </a:p>
        </p:txBody>
      </p:sp>
      <p:sp>
        <p:nvSpPr>
          <p:cNvPr id="4" name="Slide Number Placeholder 3"/>
          <p:cNvSpPr>
            <a:spLocks noGrp="1"/>
          </p:cNvSpPr>
          <p:nvPr>
            <p:ph type="sldNum" sz="quarter" idx="10"/>
          </p:nvPr>
        </p:nvSpPr>
        <p:spPr/>
        <p:txBody>
          <a:bodyPr/>
          <a:lstStyle/>
          <a:p>
            <a:fld id="{FC8387BF-2B44-4041-8C64-4CF29E8F2674}" type="slidenum">
              <a:rPr lang="en-NZ" smtClean="0"/>
              <a:t>4</a:t>
            </a:fld>
            <a:endParaRPr lang="en-NZ" dirty="0"/>
          </a:p>
        </p:txBody>
      </p:sp>
    </p:spTree>
    <p:extLst>
      <p:ext uri="{BB962C8B-B14F-4D97-AF65-F5344CB8AC3E}">
        <p14:creationId xmlns:p14="http://schemas.microsoft.com/office/powerpoint/2010/main" val="1794162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mi-NZ" b="0" dirty="0" smtClean="0"/>
              <a:t>This slide lists the NZQA guidelines for the assessment of the Unit Standards in a school setting.  </a:t>
            </a:r>
          </a:p>
          <a:p>
            <a:pPr marL="0" indent="0">
              <a:buFont typeface="+mj-lt"/>
              <a:buNone/>
            </a:pPr>
            <a:endParaRPr lang="mi-NZ" b="1" dirty="0" smtClean="0"/>
          </a:p>
          <a:p>
            <a:pPr marL="0" indent="0">
              <a:buFont typeface="+mj-lt"/>
              <a:buNone/>
            </a:pPr>
            <a:r>
              <a:rPr lang="mi-NZ" b="1" dirty="0" smtClean="0"/>
              <a:t>See </a:t>
            </a:r>
            <a:r>
              <a:rPr lang="mi-NZ" b="1" dirty="0" smtClean="0"/>
              <a:t>NZQA </a:t>
            </a:r>
            <a:r>
              <a:rPr lang="mi-NZ" b="1" dirty="0" smtClean="0"/>
              <a:t>Guidelines – also available on the NZQA website:</a:t>
            </a:r>
            <a:endParaRPr lang="mi-NZ" b="1" dirty="0" smtClean="0"/>
          </a:p>
          <a:p>
            <a:pPr marL="171450" indent="-171450">
              <a:buFont typeface="Arial" panose="020B0604020202020204" pitchFamily="34" charset="0"/>
              <a:buChar char="•"/>
            </a:pPr>
            <a:r>
              <a:rPr lang="mi-NZ" b="1" dirty="0" smtClean="0"/>
              <a:t>Implementing and assessment programme for the Literacy and Numeracy</a:t>
            </a:r>
            <a:r>
              <a:rPr lang="mi-NZ" b="1" baseline="0" dirty="0" smtClean="0"/>
              <a:t> unit standards</a:t>
            </a:r>
            <a:br>
              <a:rPr lang="mi-NZ" b="1" baseline="0" dirty="0" smtClean="0"/>
            </a:br>
            <a:r>
              <a:rPr lang="mi-NZ" b="1" baseline="0" dirty="0" smtClean="0"/>
              <a:t>http://www.nzqa.govt.nz/assets/_generated_pdfs/implementing-an-assessment-programme-1931.pdf</a:t>
            </a:r>
          </a:p>
          <a:p>
            <a:pPr marL="171450" indent="-171450">
              <a:buFont typeface="Arial" panose="020B0604020202020204" pitchFamily="34" charset="0"/>
              <a:buChar char="•"/>
            </a:pPr>
            <a:r>
              <a:rPr lang="mi-NZ" b="1" dirty="0" smtClean="0"/>
              <a:t>Guidelines for Assessing Level 1 Literacy and Numeracy Unit Standards</a:t>
            </a:r>
            <a:br>
              <a:rPr lang="mi-NZ" b="1" dirty="0" smtClean="0"/>
            </a:br>
            <a:r>
              <a:rPr lang="mi-NZ" b="1" dirty="0" smtClean="0"/>
              <a:t>http://www.nzqa.govt.nz/assets/qualifications-and-standards/qualifications/ncea/NCEA-subject-resources/Literacy-and-Numeracy/Resources/Planning-implementation-and-assessement/Guidelines-for-assessing-Literacy-and-Numeracy-unit-standardsJan13.pdf</a:t>
            </a:r>
          </a:p>
          <a:p>
            <a:pPr marL="171450" indent="-171450">
              <a:buFont typeface="Arial" panose="020B0604020202020204" pitchFamily="34" charset="0"/>
              <a:buChar char="•"/>
            </a:pPr>
            <a:endParaRPr lang="mi-NZ" dirty="0" smtClean="0"/>
          </a:p>
          <a:p>
            <a:pPr marL="514350" indent="-514350">
              <a:buFont typeface="+mj-lt"/>
              <a:buAutoNum type="arabicPeriod"/>
            </a:pPr>
            <a:r>
              <a:rPr lang="mi-NZ" dirty="0" smtClean="0"/>
              <a:t>Naturally occurring evidence . . . – gathered from a range of real contexts.  No specially designed assessments.  Strongly recommended that students at school submit work prepared for other learning contexts – eg Geography, Art, Music.  Showing communication, problem solving, critical thinking.</a:t>
            </a:r>
          </a:p>
          <a:p>
            <a:pPr marL="514350" indent="-514350">
              <a:buFont typeface="+mj-lt"/>
              <a:buAutoNum type="arabicPeriod"/>
            </a:pPr>
            <a:r>
              <a:rPr lang="mi-NZ" dirty="0" smtClean="0"/>
              <a:t>Gathered over a period of time.  Need to demonstrate sustained competence.  Therefore work samples, spoken interactions (verified and authenticated) must occur more than once.  Talking about three books in one setting won’t count as three samples for each of reading and speaking.</a:t>
            </a:r>
            <a:r>
              <a:rPr lang="mi-NZ" baseline="0" dirty="0" smtClean="0"/>
              <a:t>  </a:t>
            </a:r>
            <a:endParaRPr lang="mi-NZ" dirty="0" smtClean="0"/>
          </a:p>
          <a:p>
            <a:pPr marL="514350" indent="-514350">
              <a:buFont typeface="+mj-lt"/>
              <a:buAutoNum type="arabicPeriod"/>
            </a:pPr>
            <a:r>
              <a:rPr lang="mi-NZ" dirty="0" smtClean="0"/>
              <a:t>Collated in a portfolio- requires a content page, selected examples, attestations of the observed performance especially</a:t>
            </a:r>
            <a:r>
              <a:rPr lang="mi-NZ" baseline="0" dirty="0" smtClean="0"/>
              <a:t> for :Actively particpate in spoken interactions”</a:t>
            </a:r>
            <a:endParaRPr lang="mi-NZ" dirty="0" smtClean="0"/>
          </a:p>
          <a:p>
            <a:pPr marL="514350" indent="-514350">
              <a:buFont typeface="+mj-lt"/>
              <a:buAutoNum type="arabicPeriod"/>
            </a:pPr>
            <a:r>
              <a:rPr lang="mi-NZ" dirty="0" smtClean="0"/>
              <a:t>Undergone a verification process.  Two-fold: that the naturally occurring evidence can be attributed to the learner; that the evidence meets the standard; and it is signed and dated. </a:t>
            </a:r>
          </a:p>
          <a:p>
            <a:pPr marL="514350" indent="-514350">
              <a:buFont typeface="+mj-lt"/>
              <a:buAutoNum type="arabicPeriod"/>
            </a:pPr>
            <a:r>
              <a:rPr lang="mi-NZ" dirty="0" smtClean="0"/>
              <a:t>4 random samples (per standard) to NZQA </a:t>
            </a:r>
            <a:br>
              <a:rPr lang="mi-NZ" dirty="0" smtClean="0"/>
            </a:br>
            <a:r>
              <a:rPr lang="mi-NZ" dirty="0" smtClean="0"/>
              <a:t>for National External Moderation</a:t>
            </a:r>
            <a:endParaRPr lang="en-NZ" dirty="0" smtClean="0"/>
          </a:p>
          <a:p>
            <a:endParaRPr lang="en-NZ" dirty="0"/>
          </a:p>
        </p:txBody>
      </p:sp>
      <p:sp>
        <p:nvSpPr>
          <p:cNvPr id="4" name="Slide Number Placeholder 3"/>
          <p:cNvSpPr>
            <a:spLocks noGrp="1"/>
          </p:cNvSpPr>
          <p:nvPr>
            <p:ph type="sldNum" sz="quarter" idx="10"/>
          </p:nvPr>
        </p:nvSpPr>
        <p:spPr/>
        <p:txBody>
          <a:bodyPr/>
          <a:lstStyle/>
          <a:p>
            <a:fld id="{FC8387BF-2B44-4041-8C64-4CF29E8F2674}" type="slidenum">
              <a:rPr lang="en-NZ" smtClean="0"/>
              <a:t>5</a:t>
            </a:fld>
            <a:endParaRPr lang="en-NZ" dirty="0"/>
          </a:p>
        </p:txBody>
      </p:sp>
    </p:spTree>
    <p:extLst>
      <p:ext uri="{BB962C8B-B14F-4D97-AF65-F5344CB8AC3E}">
        <p14:creationId xmlns:p14="http://schemas.microsoft.com/office/powerpoint/2010/main" val="3141767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i-NZ" b="0" baseline="0" dirty="0" smtClean="0"/>
              <a:t>A particular challenge for schools  </a:t>
            </a:r>
            <a:r>
              <a:rPr lang="mi-NZ" b="0" baseline="0" dirty="0" smtClean="0"/>
              <a:t>is managing the administration around those whose course has a mix of </a:t>
            </a:r>
            <a:r>
              <a:rPr lang="mi-NZ" b="0" baseline="0" dirty="0" smtClean="0"/>
              <a:t>Achievement Standards and Unit Standards? </a:t>
            </a:r>
            <a:r>
              <a:rPr lang="mi-NZ" b="0" baseline="0" dirty="0" smtClean="0"/>
              <a:t>Those whose learning occurs outside the school, those for whom the proportion of US increases through the year and those who we become aware that </a:t>
            </a:r>
            <a:r>
              <a:rPr lang="mi-NZ" b="0" baseline="0" dirty="0" smtClean="0"/>
              <a:t>the expected attainment of Achievement Standards is not occurring.    </a:t>
            </a:r>
          </a:p>
          <a:p>
            <a:endParaRPr lang="mi-NZ" b="0" baseline="0" dirty="0" smtClean="0"/>
          </a:p>
          <a:p>
            <a:r>
              <a:rPr lang="mi-NZ" b="0" baseline="0" dirty="0" smtClean="0"/>
              <a:t>The evidence that may indicate the student has demonstrated achievement in the Unit Standards is likely to be gathered from their work across the curriculum.  That is, work sprepared for other curriculum areas may contribute toward the portfolio demonstrating achievement in literacy Unit Standards even if the work did not meet the Achievement Standard requirements in the specific curriculum area.</a:t>
            </a:r>
          </a:p>
          <a:p>
            <a:endParaRPr lang="mi-NZ" b="0" baseline="0" dirty="0" smtClean="0"/>
          </a:p>
          <a:p>
            <a:r>
              <a:rPr lang="mi-NZ" b="0" baseline="0" dirty="0" smtClean="0"/>
              <a:t>This means, a cross-department process is required to ensure the student work is collected </a:t>
            </a:r>
            <a:r>
              <a:rPr lang="mi-NZ" b="0" baseline="0" smtClean="0"/>
              <a:t>for the Unit Standard portfolio purpose</a:t>
            </a:r>
            <a:r>
              <a:rPr lang="mi-NZ" b="0" baseline="0" dirty="0" smtClean="0"/>
              <a:t>.  </a:t>
            </a:r>
            <a:endParaRPr lang="mi-NZ" b="0" baseline="0" dirty="0" smtClean="0"/>
          </a:p>
          <a:p>
            <a:endParaRPr lang="mi-NZ"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mi-NZ" b="0" baseline="0" dirty="0" smtClean="0"/>
              <a:t>See </a:t>
            </a:r>
            <a:r>
              <a:rPr lang="mi-NZ" b="1" dirty="0" smtClean="0"/>
              <a:t>NZQA Guideline “Student progression profiles</a:t>
            </a:r>
            <a:r>
              <a:rPr lang="mi-NZ" b="1" baseline="0" dirty="0" smtClean="0"/>
              <a:t> to meet Level 1 NCEA literacy and numeracy requirements”</a:t>
            </a:r>
            <a:r>
              <a:rPr lang="mi-NZ" b="1" dirty="0" smtClean="0"/>
              <a:t> – </a:t>
            </a:r>
            <a:r>
              <a:rPr lang="mi-NZ" b="0" dirty="0" smtClean="0"/>
              <a:t>student S.</a:t>
            </a:r>
            <a:br>
              <a:rPr lang="mi-NZ" b="0" dirty="0" smtClean="0"/>
            </a:br>
            <a:r>
              <a:rPr lang="mi-NZ" b="0" dirty="0" smtClean="0"/>
              <a:t>http://www.nzqa.govt.nz/qualifications-standards/qualifications/ncea/subjects/literacy-and-numeracy/literacy-and-numeracy-unit-standards/information-and-resources-for-planning-and-implementation/student-progression-profiles/</a:t>
            </a:r>
          </a:p>
          <a:p>
            <a:pPr marL="0" marR="0" indent="0" algn="l" defTabSz="914400" rtl="0" eaLnBrk="1" fontAlgn="auto" latinLnBrk="0" hangingPunct="1">
              <a:lnSpc>
                <a:spcPct val="100000"/>
              </a:lnSpc>
              <a:spcBef>
                <a:spcPts val="0"/>
              </a:spcBef>
              <a:spcAft>
                <a:spcPts val="0"/>
              </a:spcAft>
              <a:buClrTx/>
              <a:buSzTx/>
              <a:buFontTx/>
              <a:buNone/>
              <a:tabLst/>
              <a:defRPr/>
            </a:pPr>
            <a:endParaRPr lang="mi-NZ"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mi-NZ" b="0" dirty="0" smtClean="0"/>
              <a:t>Because</a:t>
            </a:r>
            <a:r>
              <a:rPr lang="mi-NZ" b="0" baseline="0" dirty="0" smtClean="0"/>
              <a:t> the gathering of evidence will come from across the programme and not be responsibility of one teacher, this needs management within your school.  </a:t>
            </a:r>
          </a:p>
          <a:p>
            <a:pPr marL="0" marR="0" indent="0" algn="l" defTabSz="914400" rtl="0" eaLnBrk="1" fontAlgn="auto" latinLnBrk="0" hangingPunct="1">
              <a:lnSpc>
                <a:spcPct val="100000"/>
              </a:lnSpc>
              <a:spcBef>
                <a:spcPts val="0"/>
              </a:spcBef>
              <a:spcAft>
                <a:spcPts val="0"/>
              </a:spcAft>
              <a:buClrTx/>
              <a:buSzTx/>
              <a:buFontTx/>
              <a:buNone/>
              <a:tabLst/>
              <a:defRPr/>
            </a:pPr>
            <a:r>
              <a:rPr lang="mi-NZ" b="0" baseline="0" dirty="0" smtClean="0"/>
              <a:t>See </a:t>
            </a:r>
            <a:r>
              <a:rPr lang="mi-NZ" b="1" baseline="0" dirty="0" smtClean="0"/>
              <a:t>NZQA Guideline Literacy Unit Standards – A planning chart for naturally occurring evidence</a:t>
            </a:r>
            <a:br>
              <a:rPr lang="mi-NZ" b="1" baseline="0" dirty="0" smtClean="0"/>
            </a:br>
            <a:r>
              <a:rPr lang="mi-NZ" b="1" baseline="0" dirty="0" smtClean="0"/>
              <a:t>http://www.nzqa.govt.nz/qualifications-standards/qualifications/ncea/subjects/literacy-and-numeracy/literacy-and-numeracy-unit-standards/information-and-resources-for-planning-and-implementation/</a:t>
            </a:r>
            <a:endParaRPr lang="mi-NZ" b="0" baseline="0" dirty="0" smtClean="0"/>
          </a:p>
          <a:p>
            <a:endParaRPr lang="en-NZ" b="0" dirty="0"/>
          </a:p>
        </p:txBody>
      </p:sp>
      <p:sp>
        <p:nvSpPr>
          <p:cNvPr id="4" name="Slide Number Placeholder 3"/>
          <p:cNvSpPr>
            <a:spLocks noGrp="1"/>
          </p:cNvSpPr>
          <p:nvPr>
            <p:ph type="sldNum" sz="quarter" idx="10"/>
          </p:nvPr>
        </p:nvSpPr>
        <p:spPr/>
        <p:txBody>
          <a:bodyPr/>
          <a:lstStyle/>
          <a:p>
            <a:fld id="{FC8387BF-2B44-4041-8C64-4CF29E8F2674}" type="slidenum">
              <a:rPr lang="en-NZ" smtClean="0"/>
              <a:t>6</a:t>
            </a:fld>
            <a:endParaRPr lang="en-NZ" dirty="0"/>
          </a:p>
        </p:txBody>
      </p:sp>
    </p:spTree>
    <p:extLst>
      <p:ext uri="{BB962C8B-B14F-4D97-AF65-F5344CB8AC3E}">
        <p14:creationId xmlns:p14="http://schemas.microsoft.com/office/powerpoint/2010/main" val="28691072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5FA22BE9-0136-460C-BD39-DA382ACCE54F}" type="datetimeFigureOut">
              <a:rPr lang="en-NZ" smtClean="0"/>
              <a:t>1/02/2016</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F67A0D3D-2A03-4E3A-957B-EF2F05B20CA4}" type="slidenum">
              <a:rPr lang="en-NZ" smtClean="0"/>
              <a:t>‹#›</a:t>
            </a:fld>
            <a:endParaRPr lang="en-NZ" dirty="0"/>
          </a:p>
        </p:txBody>
      </p:sp>
    </p:spTree>
    <p:extLst>
      <p:ext uri="{BB962C8B-B14F-4D97-AF65-F5344CB8AC3E}">
        <p14:creationId xmlns:p14="http://schemas.microsoft.com/office/powerpoint/2010/main" val="1520997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5FA22BE9-0136-460C-BD39-DA382ACCE54F}" type="datetimeFigureOut">
              <a:rPr lang="en-NZ" smtClean="0"/>
              <a:t>1/02/2016</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F67A0D3D-2A03-4E3A-957B-EF2F05B20CA4}" type="slidenum">
              <a:rPr lang="en-NZ" smtClean="0"/>
              <a:t>‹#›</a:t>
            </a:fld>
            <a:endParaRPr lang="en-NZ" dirty="0"/>
          </a:p>
        </p:txBody>
      </p:sp>
    </p:spTree>
    <p:extLst>
      <p:ext uri="{BB962C8B-B14F-4D97-AF65-F5344CB8AC3E}">
        <p14:creationId xmlns:p14="http://schemas.microsoft.com/office/powerpoint/2010/main" val="2258495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5FA22BE9-0136-460C-BD39-DA382ACCE54F}" type="datetimeFigureOut">
              <a:rPr lang="en-NZ" smtClean="0"/>
              <a:t>1/02/2016</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F67A0D3D-2A03-4E3A-957B-EF2F05B20CA4}" type="slidenum">
              <a:rPr lang="en-NZ" smtClean="0"/>
              <a:t>‹#›</a:t>
            </a:fld>
            <a:endParaRPr lang="en-NZ" dirty="0"/>
          </a:p>
        </p:txBody>
      </p:sp>
    </p:spTree>
    <p:extLst>
      <p:ext uri="{BB962C8B-B14F-4D97-AF65-F5344CB8AC3E}">
        <p14:creationId xmlns:p14="http://schemas.microsoft.com/office/powerpoint/2010/main" val="3651630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5FA22BE9-0136-460C-BD39-DA382ACCE54F}" type="datetimeFigureOut">
              <a:rPr lang="en-NZ" smtClean="0"/>
              <a:t>1/02/2016</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F67A0D3D-2A03-4E3A-957B-EF2F05B20CA4}" type="slidenum">
              <a:rPr lang="en-NZ" smtClean="0"/>
              <a:t>‹#›</a:t>
            </a:fld>
            <a:endParaRPr lang="en-NZ" dirty="0"/>
          </a:p>
        </p:txBody>
      </p:sp>
    </p:spTree>
    <p:extLst>
      <p:ext uri="{BB962C8B-B14F-4D97-AF65-F5344CB8AC3E}">
        <p14:creationId xmlns:p14="http://schemas.microsoft.com/office/powerpoint/2010/main" val="1807367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A22BE9-0136-460C-BD39-DA382ACCE54F}" type="datetimeFigureOut">
              <a:rPr lang="en-NZ" smtClean="0"/>
              <a:t>1/02/2016</a:t>
            </a:fld>
            <a:endParaRPr lang="en-NZ" dirty="0"/>
          </a:p>
        </p:txBody>
      </p:sp>
      <p:sp>
        <p:nvSpPr>
          <p:cNvPr id="5" name="Footer Placeholder 4"/>
          <p:cNvSpPr>
            <a:spLocks noGrp="1"/>
          </p:cNvSpPr>
          <p:nvPr>
            <p:ph type="ftr" sz="quarter" idx="11"/>
          </p:nvPr>
        </p:nvSpPr>
        <p:spPr/>
        <p:txBody>
          <a:bodyPr/>
          <a:lstStyle/>
          <a:p>
            <a:endParaRPr lang="en-NZ" dirty="0"/>
          </a:p>
        </p:txBody>
      </p:sp>
      <p:sp>
        <p:nvSpPr>
          <p:cNvPr id="6" name="Slide Number Placeholder 5"/>
          <p:cNvSpPr>
            <a:spLocks noGrp="1"/>
          </p:cNvSpPr>
          <p:nvPr>
            <p:ph type="sldNum" sz="quarter" idx="12"/>
          </p:nvPr>
        </p:nvSpPr>
        <p:spPr/>
        <p:txBody>
          <a:bodyPr/>
          <a:lstStyle/>
          <a:p>
            <a:fld id="{F67A0D3D-2A03-4E3A-957B-EF2F05B20CA4}" type="slidenum">
              <a:rPr lang="en-NZ" smtClean="0"/>
              <a:t>‹#›</a:t>
            </a:fld>
            <a:endParaRPr lang="en-NZ" dirty="0"/>
          </a:p>
        </p:txBody>
      </p:sp>
    </p:spTree>
    <p:extLst>
      <p:ext uri="{BB962C8B-B14F-4D97-AF65-F5344CB8AC3E}">
        <p14:creationId xmlns:p14="http://schemas.microsoft.com/office/powerpoint/2010/main" val="2215753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5FA22BE9-0136-460C-BD39-DA382ACCE54F}" type="datetimeFigureOut">
              <a:rPr lang="en-NZ" smtClean="0"/>
              <a:t>1/02/2016</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F67A0D3D-2A03-4E3A-957B-EF2F05B20CA4}" type="slidenum">
              <a:rPr lang="en-NZ" smtClean="0"/>
              <a:t>‹#›</a:t>
            </a:fld>
            <a:endParaRPr lang="en-NZ" dirty="0"/>
          </a:p>
        </p:txBody>
      </p:sp>
    </p:spTree>
    <p:extLst>
      <p:ext uri="{BB962C8B-B14F-4D97-AF65-F5344CB8AC3E}">
        <p14:creationId xmlns:p14="http://schemas.microsoft.com/office/powerpoint/2010/main" val="4068776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5FA22BE9-0136-460C-BD39-DA382ACCE54F}" type="datetimeFigureOut">
              <a:rPr lang="en-NZ" smtClean="0"/>
              <a:t>1/02/2016</a:t>
            </a:fld>
            <a:endParaRPr lang="en-NZ" dirty="0"/>
          </a:p>
        </p:txBody>
      </p:sp>
      <p:sp>
        <p:nvSpPr>
          <p:cNvPr id="8" name="Footer Placeholder 7"/>
          <p:cNvSpPr>
            <a:spLocks noGrp="1"/>
          </p:cNvSpPr>
          <p:nvPr>
            <p:ph type="ftr" sz="quarter" idx="11"/>
          </p:nvPr>
        </p:nvSpPr>
        <p:spPr/>
        <p:txBody>
          <a:bodyPr/>
          <a:lstStyle/>
          <a:p>
            <a:endParaRPr lang="en-NZ" dirty="0"/>
          </a:p>
        </p:txBody>
      </p:sp>
      <p:sp>
        <p:nvSpPr>
          <p:cNvPr id="9" name="Slide Number Placeholder 8"/>
          <p:cNvSpPr>
            <a:spLocks noGrp="1"/>
          </p:cNvSpPr>
          <p:nvPr>
            <p:ph type="sldNum" sz="quarter" idx="12"/>
          </p:nvPr>
        </p:nvSpPr>
        <p:spPr/>
        <p:txBody>
          <a:bodyPr/>
          <a:lstStyle/>
          <a:p>
            <a:fld id="{F67A0D3D-2A03-4E3A-957B-EF2F05B20CA4}" type="slidenum">
              <a:rPr lang="en-NZ" smtClean="0"/>
              <a:t>‹#›</a:t>
            </a:fld>
            <a:endParaRPr lang="en-NZ" dirty="0"/>
          </a:p>
        </p:txBody>
      </p:sp>
    </p:spTree>
    <p:extLst>
      <p:ext uri="{BB962C8B-B14F-4D97-AF65-F5344CB8AC3E}">
        <p14:creationId xmlns:p14="http://schemas.microsoft.com/office/powerpoint/2010/main" val="3395377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5FA22BE9-0136-460C-BD39-DA382ACCE54F}" type="datetimeFigureOut">
              <a:rPr lang="en-NZ" smtClean="0"/>
              <a:t>1/02/2016</a:t>
            </a:fld>
            <a:endParaRPr lang="en-NZ" dirty="0"/>
          </a:p>
        </p:txBody>
      </p:sp>
      <p:sp>
        <p:nvSpPr>
          <p:cNvPr id="4" name="Footer Placeholder 3"/>
          <p:cNvSpPr>
            <a:spLocks noGrp="1"/>
          </p:cNvSpPr>
          <p:nvPr>
            <p:ph type="ftr" sz="quarter" idx="11"/>
          </p:nvPr>
        </p:nvSpPr>
        <p:spPr/>
        <p:txBody>
          <a:bodyPr/>
          <a:lstStyle/>
          <a:p>
            <a:endParaRPr lang="en-NZ" dirty="0"/>
          </a:p>
        </p:txBody>
      </p:sp>
      <p:sp>
        <p:nvSpPr>
          <p:cNvPr id="5" name="Slide Number Placeholder 4"/>
          <p:cNvSpPr>
            <a:spLocks noGrp="1"/>
          </p:cNvSpPr>
          <p:nvPr>
            <p:ph type="sldNum" sz="quarter" idx="12"/>
          </p:nvPr>
        </p:nvSpPr>
        <p:spPr/>
        <p:txBody>
          <a:bodyPr/>
          <a:lstStyle/>
          <a:p>
            <a:fld id="{F67A0D3D-2A03-4E3A-957B-EF2F05B20CA4}" type="slidenum">
              <a:rPr lang="en-NZ" smtClean="0"/>
              <a:t>‹#›</a:t>
            </a:fld>
            <a:endParaRPr lang="en-NZ" dirty="0"/>
          </a:p>
        </p:txBody>
      </p:sp>
    </p:spTree>
    <p:extLst>
      <p:ext uri="{BB962C8B-B14F-4D97-AF65-F5344CB8AC3E}">
        <p14:creationId xmlns:p14="http://schemas.microsoft.com/office/powerpoint/2010/main" val="1311619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A22BE9-0136-460C-BD39-DA382ACCE54F}" type="datetimeFigureOut">
              <a:rPr lang="en-NZ" smtClean="0"/>
              <a:t>1/02/2016</a:t>
            </a:fld>
            <a:endParaRPr lang="en-NZ" dirty="0"/>
          </a:p>
        </p:txBody>
      </p:sp>
      <p:sp>
        <p:nvSpPr>
          <p:cNvPr id="3" name="Footer Placeholder 2"/>
          <p:cNvSpPr>
            <a:spLocks noGrp="1"/>
          </p:cNvSpPr>
          <p:nvPr>
            <p:ph type="ftr" sz="quarter" idx="11"/>
          </p:nvPr>
        </p:nvSpPr>
        <p:spPr/>
        <p:txBody>
          <a:bodyPr/>
          <a:lstStyle/>
          <a:p>
            <a:endParaRPr lang="en-NZ" dirty="0"/>
          </a:p>
        </p:txBody>
      </p:sp>
      <p:sp>
        <p:nvSpPr>
          <p:cNvPr id="4" name="Slide Number Placeholder 3"/>
          <p:cNvSpPr>
            <a:spLocks noGrp="1"/>
          </p:cNvSpPr>
          <p:nvPr>
            <p:ph type="sldNum" sz="quarter" idx="12"/>
          </p:nvPr>
        </p:nvSpPr>
        <p:spPr/>
        <p:txBody>
          <a:bodyPr/>
          <a:lstStyle/>
          <a:p>
            <a:fld id="{F67A0D3D-2A03-4E3A-957B-EF2F05B20CA4}" type="slidenum">
              <a:rPr lang="en-NZ" smtClean="0"/>
              <a:t>‹#›</a:t>
            </a:fld>
            <a:endParaRPr lang="en-NZ" dirty="0"/>
          </a:p>
        </p:txBody>
      </p:sp>
    </p:spTree>
    <p:extLst>
      <p:ext uri="{BB962C8B-B14F-4D97-AF65-F5344CB8AC3E}">
        <p14:creationId xmlns:p14="http://schemas.microsoft.com/office/powerpoint/2010/main" val="3123475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A22BE9-0136-460C-BD39-DA382ACCE54F}" type="datetimeFigureOut">
              <a:rPr lang="en-NZ" smtClean="0"/>
              <a:t>1/02/2016</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F67A0D3D-2A03-4E3A-957B-EF2F05B20CA4}" type="slidenum">
              <a:rPr lang="en-NZ" smtClean="0"/>
              <a:t>‹#›</a:t>
            </a:fld>
            <a:endParaRPr lang="en-NZ" dirty="0"/>
          </a:p>
        </p:txBody>
      </p:sp>
    </p:spTree>
    <p:extLst>
      <p:ext uri="{BB962C8B-B14F-4D97-AF65-F5344CB8AC3E}">
        <p14:creationId xmlns:p14="http://schemas.microsoft.com/office/powerpoint/2010/main" val="2696286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A22BE9-0136-460C-BD39-DA382ACCE54F}" type="datetimeFigureOut">
              <a:rPr lang="en-NZ" smtClean="0"/>
              <a:t>1/02/2016</a:t>
            </a:fld>
            <a:endParaRPr lang="en-NZ" dirty="0"/>
          </a:p>
        </p:txBody>
      </p:sp>
      <p:sp>
        <p:nvSpPr>
          <p:cNvPr id="6" name="Footer Placeholder 5"/>
          <p:cNvSpPr>
            <a:spLocks noGrp="1"/>
          </p:cNvSpPr>
          <p:nvPr>
            <p:ph type="ftr" sz="quarter" idx="11"/>
          </p:nvPr>
        </p:nvSpPr>
        <p:spPr/>
        <p:txBody>
          <a:bodyPr/>
          <a:lstStyle/>
          <a:p>
            <a:endParaRPr lang="en-NZ" dirty="0"/>
          </a:p>
        </p:txBody>
      </p:sp>
      <p:sp>
        <p:nvSpPr>
          <p:cNvPr id="7" name="Slide Number Placeholder 6"/>
          <p:cNvSpPr>
            <a:spLocks noGrp="1"/>
          </p:cNvSpPr>
          <p:nvPr>
            <p:ph type="sldNum" sz="quarter" idx="12"/>
          </p:nvPr>
        </p:nvSpPr>
        <p:spPr/>
        <p:txBody>
          <a:bodyPr/>
          <a:lstStyle/>
          <a:p>
            <a:fld id="{F67A0D3D-2A03-4E3A-957B-EF2F05B20CA4}" type="slidenum">
              <a:rPr lang="en-NZ" smtClean="0"/>
              <a:t>‹#›</a:t>
            </a:fld>
            <a:endParaRPr lang="en-NZ" dirty="0"/>
          </a:p>
        </p:txBody>
      </p:sp>
    </p:spTree>
    <p:extLst>
      <p:ext uri="{BB962C8B-B14F-4D97-AF65-F5344CB8AC3E}">
        <p14:creationId xmlns:p14="http://schemas.microsoft.com/office/powerpoint/2010/main" val="2257589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A22BE9-0136-460C-BD39-DA382ACCE54F}" type="datetimeFigureOut">
              <a:rPr lang="en-NZ" smtClean="0"/>
              <a:t>1/02/2016</a:t>
            </a:fld>
            <a:endParaRPr lang="en-NZ"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7A0D3D-2A03-4E3A-957B-EF2F05B20CA4}" type="slidenum">
              <a:rPr lang="en-NZ" smtClean="0"/>
              <a:t>‹#›</a:t>
            </a:fld>
            <a:endParaRPr lang="en-NZ" dirty="0"/>
          </a:p>
        </p:txBody>
      </p:sp>
    </p:spTree>
    <p:extLst>
      <p:ext uri="{BB962C8B-B14F-4D97-AF65-F5344CB8AC3E}">
        <p14:creationId xmlns:p14="http://schemas.microsoft.com/office/powerpoint/2010/main" val="30047146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gif"/></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53633"/>
          <a:stretch/>
        </p:blipFill>
        <p:spPr>
          <a:xfrm>
            <a:off x="0" y="0"/>
            <a:ext cx="1678488" cy="6375748"/>
          </a:xfrm>
          <a:prstGeom prst="rect">
            <a:avLst/>
          </a:prstGeom>
        </p:spPr>
      </p:pic>
      <p:sp>
        <p:nvSpPr>
          <p:cNvPr id="2" name="Title 1"/>
          <p:cNvSpPr>
            <a:spLocks noGrp="1"/>
          </p:cNvSpPr>
          <p:nvPr>
            <p:ph type="ctrTitle"/>
          </p:nvPr>
        </p:nvSpPr>
        <p:spPr/>
        <p:txBody>
          <a:bodyPr>
            <a:normAutofit/>
          </a:bodyPr>
          <a:lstStyle/>
          <a:p>
            <a:r>
              <a:rPr lang="mi-NZ" sz="4800" b="1" dirty="0" smtClean="0">
                <a:solidFill>
                  <a:srgbClr val="0000FF"/>
                </a:solidFill>
              </a:rPr>
              <a:t>Pathways to </a:t>
            </a:r>
            <a:br>
              <a:rPr lang="mi-NZ" sz="4800" b="1" dirty="0" smtClean="0">
                <a:solidFill>
                  <a:srgbClr val="0000FF"/>
                </a:solidFill>
              </a:rPr>
            </a:br>
            <a:r>
              <a:rPr lang="mi-NZ" sz="4800" b="1" dirty="0" smtClean="0">
                <a:solidFill>
                  <a:srgbClr val="0000FF"/>
                </a:solidFill>
              </a:rPr>
              <a:t>NCEA Level 1 Literacy </a:t>
            </a:r>
            <a:endParaRPr lang="en-NZ" sz="4800" b="1" dirty="0">
              <a:solidFill>
                <a:srgbClr val="0000FF"/>
              </a:solidFill>
            </a:endParaRP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195026" y="5443752"/>
            <a:ext cx="2405150" cy="931996"/>
          </a:xfrm>
          <a:prstGeom prst="rect">
            <a:avLst/>
          </a:prstGeom>
        </p:spPr>
      </p:pic>
    </p:spTree>
    <p:extLst>
      <p:ext uri="{BB962C8B-B14F-4D97-AF65-F5344CB8AC3E}">
        <p14:creationId xmlns:p14="http://schemas.microsoft.com/office/powerpoint/2010/main" val="2235994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b="1" dirty="0" smtClean="0">
                <a:solidFill>
                  <a:srgbClr val="0000FF"/>
                </a:solidFill>
              </a:rPr>
              <a:t>Background</a:t>
            </a:r>
            <a:endParaRPr lang="en-NZ" b="1" dirty="0">
              <a:solidFill>
                <a:srgbClr val="0000FF"/>
              </a:solidFill>
            </a:endParaRPr>
          </a:p>
        </p:txBody>
      </p:sp>
      <p:pic>
        <p:nvPicPr>
          <p:cNvPr id="4" name="Content Placeholder 3"/>
          <p:cNvPicPr>
            <a:picLocks noGrp="1" noChangeAspect="1"/>
          </p:cNvPicPr>
          <p:nvPr>
            <p:ph idx="1"/>
          </p:nvPr>
        </p:nvPicPr>
        <p:blipFill>
          <a:blip r:embed="rId3"/>
          <a:stretch>
            <a:fillRect/>
          </a:stretch>
        </p:blipFill>
        <p:spPr>
          <a:xfrm>
            <a:off x="838200" y="1525454"/>
            <a:ext cx="10515600" cy="4923972"/>
          </a:xfrm>
          <a:prstGeom prst="rect">
            <a:avLst/>
          </a:prstGeom>
        </p:spPr>
      </p:pic>
      <p:sp>
        <p:nvSpPr>
          <p:cNvPr id="5" name="TextBox 4"/>
          <p:cNvSpPr txBox="1"/>
          <p:nvPr/>
        </p:nvSpPr>
        <p:spPr>
          <a:xfrm>
            <a:off x="4599709" y="5057001"/>
            <a:ext cx="2549236" cy="923330"/>
          </a:xfrm>
          <a:prstGeom prst="rect">
            <a:avLst/>
          </a:prstGeom>
          <a:noFill/>
        </p:spPr>
        <p:txBody>
          <a:bodyPr wrap="square" rtlCol="0">
            <a:spAutoFit/>
          </a:bodyPr>
          <a:lstStyle/>
          <a:p>
            <a:pPr algn="ctr"/>
            <a:r>
              <a:rPr lang="mi-NZ" b="1" dirty="0" smtClean="0"/>
              <a:t>Including</a:t>
            </a:r>
            <a:r>
              <a:rPr lang="mi-NZ" dirty="0" smtClean="0"/>
              <a:t> :</a:t>
            </a:r>
          </a:p>
          <a:p>
            <a:pPr algn="ctr"/>
            <a:r>
              <a:rPr lang="mi-NZ" dirty="0" smtClean="0"/>
              <a:t>Level 1 Literacy</a:t>
            </a:r>
          </a:p>
          <a:p>
            <a:pPr algn="ctr"/>
            <a:r>
              <a:rPr lang="mi-NZ" dirty="0" smtClean="0"/>
              <a:t>Level 1 Numeracy</a:t>
            </a:r>
            <a:endParaRPr lang="en-NZ" dirty="0"/>
          </a:p>
        </p:txBody>
      </p:sp>
      <p:sp>
        <p:nvSpPr>
          <p:cNvPr id="7" name="TextBox 6"/>
          <p:cNvSpPr txBox="1"/>
          <p:nvPr/>
        </p:nvSpPr>
        <p:spPr>
          <a:xfrm>
            <a:off x="7620000" y="5057001"/>
            <a:ext cx="2549236" cy="923330"/>
          </a:xfrm>
          <a:prstGeom prst="rect">
            <a:avLst/>
          </a:prstGeom>
          <a:noFill/>
        </p:spPr>
        <p:txBody>
          <a:bodyPr wrap="square" rtlCol="0">
            <a:spAutoFit/>
          </a:bodyPr>
          <a:lstStyle/>
          <a:p>
            <a:pPr algn="ctr"/>
            <a:r>
              <a:rPr lang="mi-NZ" b="1" dirty="0" smtClean="0"/>
              <a:t>Including</a:t>
            </a:r>
            <a:r>
              <a:rPr lang="mi-NZ" dirty="0" smtClean="0"/>
              <a:t> :</a:t>
            </a:r>
          </a:p>
          <a:p>
            <a:pPr algn="ctr"/>
            <a:r>
              <a:rPr lang="mi-NZ" dirty="0" smtClean="0"/>
              <a:t>Level 1 Literacy</a:t>
            </a:r>
          </a:p>
          <a:p>
            <a:pPr algn="ctr"/>
            <a:r>
              <a:rPr lang="mi-NZ" dirty="0" smtClean="0"/>
              <a:t>Level 1 Numeracy</a:t>
            </a:r>
            <a:endParaRPr lang="en-NZ" dirty="0"/>
          </a:p>
        </p:txBody>
      </p:sp>
    </p:spTree>
    <p:extLst>
      <p:ext uri="{BB962C8B-B14F-4D97-AF65-F5344CB8AC3E}">
        <p14:creationId xmlns:p14="http://schemas.microsoft.com/office/powerpoint/2010/main" val="115581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b="1" dirty="0" smtClean="0">
                <a:solidFill>
                  <a:srgbClr val="0000FF"/>
                </a:solidFill>
              </a:rPr>
              <a:t>Pathways to Level 1 Literacy</a:t>
            </a:r>
            <a:endParaRPr lang="en-NZ" b="1" dirty="0">
              <a:solidFill>
                <a:srgbClr val="0000FF"/>
              </a:solidFill>
            </a:endParaRPr>
          </a:p>
        </p:txBody>
      </p:sp>
      <p:sp>
        <p:nvSpPr>
          <p:cNvPr id="3" name="Content Placeholder 2"/>
          <p:cNvSpPr>
            <a:spLocks noGrp="1"/>
          </p:cNvSpPr>
          <p:nvPr>
            <p:ph idx="1"/>
          </p:nvPr>
        </p:nvSpPr>
        <p:spPr/>
        <p:txBody>
          <a:bodyPr/>
          <a:lstStyle/>
          <a:p>
            <a:pPr marL="0" indent="0">
              <a:buNone/>
            </a:pPr>
            <a:r>
              <a:rPr lang="mi-NZ" b="1" dirty="0" smtClean="0"/>
              <a:t>Attainment through Achievement Standards</a:t>
            </a:r>
          </a:p>
          <a:p>
            <a:pPr marL="0" indent="0">
              <a:buNone/>
            </a:pPr>
            <a:endParaRPr lang="mi-NZ" b="1" dirty="0" smtClean="0"/>
          </a:p>
          <a:p>
            <a:pPr marL="0" indent="0" algn="ctr">
              <a:buNone/>
            </a:pPr>
            <a:r>
              <a:rPr lang="en-NZ" b="1" dirty="0"/>
              <a:t>Literacy</a:t>
            </a:r>
            <a:r>
              <a:rPr lang="en-NZ" dirty="0"/>
              <a:t> to meet the demands of the New Zealand Curriculum at Level 6. These standards provide the scope for students to demonstrate reading, writing, speaking and listening skills</a:t>
            </a:r>
            <a:r>
              <a:rPr lang="en-NZ" dirty="0" smtClean="0"/>
              <a:t>.</a:t>
            </a:r>
          </a:p>
          <a:p>
            <a:pPr marL="0" indent="0" algn="ctr">
              <a:buNone/>
            </a:pPr>
            <a:endParaRPr lang="mi-NZ" b="1" dirty="0"/>
          </a:p>
          <a:p>
            <a:pPr marL="0" indent="0" algn="r">
              <a:buNone/>
            </a:pPr>
            <a:r>
              <a:rPr lang="mi-NZ" b="1" dirty="0" smtClean="0">
                <a:solidFill>
                  <a:srgbClr val="FF0000"/>
                </a:solidFill>
              </a:rPr>
              <a:t>Minimum of any 10 credits from identified </a:t>
            </a:r>
            <a:br>
              <a:rPr lang="mi-NZ" b="1" dirty="0" smtClean="0">
                <a:solidFill>
                  <a:srgbClr val="FF0000"/>
                </a:solidFill>
              </a:rPr>
            </a:br>
            <a:r>
              <a:rPr lang="mi-NZ" b="1" dirty="0" smtClean="0">
                <a:solidFill>
                  <a:srgbClr val="FF0000"/>
                </a:solidFill>
              </a:rPr>
              <a:t>Achievement Standards</a:t>
            </a:r>
          </a:p>
          <a:p>
            <a:pPr marL="0" indent="0">
              <a:buNone/>
            </a:pPr>
            <a:endParaRPr lang="en-NZ" b="1" dirty="0"/>
          </a:p>
        </p:txBody>
      </p:sp>
      <p:pic>
        <p:nvPicPr>
          <p:cNvPr id="4" name="Picture 3"/>
          <p:cNvPicPr>
            <a:picLocks noChangeAspect="1"/>
          </p:cNvPicPr>
          <p:nvPr/>
        </p:nvPicPr>
        <p:blipFill rotWithShape="1">
          <a:blip r:embed="rId3"/>
          <a:srcRect l="56546"/>
          <a:stretch/>
        </p:blipFill>
        <p:spPr>
          <a:xfrm>
            <a:off x="346362" y="4460298"/>
            <a:ext cx="2493819" cy="2152098"/>
          </a:xfrm>
          <a:prstGeom prst="rect">
            <a:avLst/>
          </a:prstGeom>
        </p:spPr>
      </p:pic>
      <p:pic>
        <p:nvPicPr>
          <p:cNvPr id="1026" name="Picture 2" descr="http://www.nzqa.govt.nz/assets/Qualifications-and-standards/Qualifications/NCEA/NCEA-cartoon-screen1.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3997" y="230188"/>
            <a:ext cx="3461194" cy="224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570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i-NZ" b="1" dirty="0" smtClean="0">
                <a:solidFill>
                  <a:srgbClr val="0000FF"/>
                </a:solidFill>
              </a:rPr>
              <a:t>Pathways to Level 1 Literacy</a:t>
            </a:r>
            <a:endParaRPr lang="en-NZ" dirty="0">
              <a:solidFill>
                <a:srgbClr val="0000FF"/>
              </a:solidFill>
            </a:endParaRPr>
          </a:p>
        </p:txBody>
      </p:sp>
      <p:sp>
        <p:nvSpPr>
          <p:cNvPr id="3" name="Content Placeholder 2"/>
          <p:cNvSpPr>
            <a:spLocks noGrp="1"/>
          </p:cNvSpPr>
          <p:nvPr>
            <p:ph idx="1"/>
          </p:nvPr>
        </p:nvSpPr>
        <p:spPr/>
        <p:txBody>
          <a:bodyPr/>
          <a:lstStyle/>
          <a:p>
            <a:pPr marL="0" indent="0">
              <a:buNone/>
            </a:pPr>
            <a:r>
              <a:rPr lang="mi-NZ" b="1" dirty="0" smtClean="0"/>
              <a:t>Attainment through Unit Standards</a:t>
            </a:r>
          </a:p>
          <a:p>
            <a:pPr marL="0" indent="0">
              <a:buNone/>
            </a:pPr>
            <a:endParaRPr lang="mi-NZ" b="1" dirty="0"/>
          </a:p>
          <a:p>
            <a:pPr marL="0" indent="0" algn="ctr">
              <a:buNone/>
            </a:pPr>
            <a:r>
              <a:rPr lang="en-NZ" sz="2400" b="1" i="1" dirty="0"/>
              <a:t>Literacy</a:t>
            </a:r>
            <a:r>
              <a:rPr lang="en-NZ" sz="2400" dirty="0"/>
              <a:t> is the written and oral language people use in their everyday life, learning and work. It includes reading, writing, speaking, and listening. Skills in this area are essential for good communication, active participation, critical thinking and problem solving. </a:t>
            </a:r>
            <a:endParaRPr lang="en-NZ" sz="2400" dirty="0" smtClean="0"/>
          </a:p>
          <a:p>
            <a:pPr marL="0" indent="0" algn="ctr">
              <a:buNone/>
            </a:pPr>
            <a:endParaRPr lang="mi-NZ" sz="2400" dirty="0"/>
          </a:p>
          <a:p>
            <a:pPr marL="0" indent="0" algn="r">
              <a:buNone/>
            </a:pPr>
            <a:r>
              <a:rPr lang="mi-NZ" b="1" dirty="0" smtClean="0">
                <a:solidFill>
                  <a:srgbClr val="FF0000"/>
                </a:solidFill>
              </a:rPr>
              <a:t>All three standards must be achieved – 10 credits total</a:t>
            </a:r>
            <a:endParaRPr lang="en-NZ" b="1" dirty="0">
              <a:solidFill>
                <a:srgbClr val="FF0000"/>
              </a:solidFill>
            </a:endParaRPr>
          </a:p>
          <a:p>
            <a:pPr marL="0" indent="0">
              <a:buNone/>
            </a:pPr>
            <a:endParaRPr lang="mi-NZ" b="1" dirty="0" smtClean="0"/>
          </a:p>
          <a:p>
            <a:endParaRPr lang="en-NZ" dirty="0"/>
          </a:p>
        </p:txBody>
      </p:sp>
      <p:pic>
        <p:nvPicPr>
          <p:cNvPr id="4" name="Picture 2" descr="http://www.nzqa.govt.nz/assets/Qualifications-and-standards/Qualifications/NCEA/NCEA-cartoon-screen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83997" y="230188"/>
            <a:ext cx="3461194" cy="22497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193964" y="4619625"/>
            <a:ext cx="2286849" cy="1800000"/>
          </a:xfrm>
          <a:prstGeom prst="rect">
            <a:avLst/>
          </a:prstGeom>
        </p:spPr>
      </p:pic>
    </p:spTree>
    <p:extLst>
      <p:ext uri="{BB962C8B-B14F-4D97-AF65-F5344CB8AC3E}">
        <p14:creationId xmlns:p14="http://schemas.microsoft.com/office/powerpoint/2010/main" val="3514565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7364" y="0"/>
            <a:ext cx="10515600" cy="1325563"/>
          </a:xfrm>
        </p:spPr>
        <p:txBody>
          <a:bodyPr/>
          <a:lstStyle/>
          <a:p>
            <a:r>
              <a:rPr lang="mi-NZ" b="1" dirty="0" smtClean="0">
                <a:solidFill>
                  <a:srgbClr val="0000FF"/>
                </a:solidFill>
              </a:rPr>
              <a:t>Working towards Unit Standards at School</a:t>
            </a:r>
            <a:endParaRPr lang="en-NZ" b="1" dirty="0">
              <a:solidFill>
                <a:srgbClr val="0000FF"/>
              </a:solidFill>
            </a:endParaRPr>
          </a:p>
        </p:txBody>
      </p:sp>
      <p:sp>
        <p:nvSpPr>
          <p:cNvPr id="3" name="Content Placeholder 2"/>
          <p:cNvSpPr>
            <a:spLocks noGrp="1"/>
          </p:cNvSpPr>
          <p:nvPr>
            <p:ph idx="1"/>
          </p:nvPr>
        </p:nvSpPr>
        <p:spPr>
          <a:xfrm>
            <a:off x="727364" y="1325563"/>
            <a:ext cx="10515600" cy="4351338"/>
          </a:xfrm>
        </p:spPr>
        <p:txBody>
          <a:bodyPr/>
          <a:lstStyle/>
          <a:p>
            <a:pPr marL="514350" indent="-514350">
              <a:buFont typeface="+mj-lt"/>
              <a:buAutoNum type="arabicPeriod"/>
            </a:pPr>
            <a:r>
              <a:rPr lang="mi-NZ" dirty="0" smtClean="0"/>
              <a:t>Naturally occurring </a:t>
            </a:r>
            <a:r>
              <a:rPr lang="mi-NZ" smtClean="0"/>
              <a:t>evidence . . . </a:t>
            </a:r>
            <a:endParaRPr lang="mi-NZ" dirty="0" smtClean="0"/>
          </a:p>
          <a:p>
            <a:pPr marL="514350" indent="-514350">
              <a:buFont typeface="+mj-lt"/>
              <a:buAutoNum type="arabicPeriod"/>
            </a:pPr>
            <a:r>
              <a:rPr lang="mi-NZ" dirty="0" smtClean="0"/>
              <a:t>Gathered over a period of time</a:t>
            </a:r>
          </a:p>
          <a:p>
            <a:pPr marL="514350" indent="-514350">
              <a:buFont typeface="+mj-lt"/>
              <a:buAutoNum type="arabicPeriod"/>
            </a:pPr>
            <a:r>
              <a:rPr lang="mi-NZ" dirty="0" smtClean="0"/>
              <a:t>Collated in a portfolio</a:t>
            </a:r>
          </a:p>
          <a:p>
            <a:pPr marL="514350" indent="-514350">
              <a:buFont typeface="+mj-lt"/>
              <a:buAutoNum type="arabicPeriod"/>
            </a:pPr>
            <a:r>
              <a:rPr lang="mi-NZ" dirty="0" smtClean="0"/>
              <a:t>Undergone a verification process</a:t>
            </a:r>
          </a:p>
          <a:p>
            <a:pPr marL="514350" indent="-514350">
              <a:buFont typeface="+mj-lt"/>
              <a:buAutoNum type="arabicPeriod"/>
            </a:pPr>
            <a:r>
              <a:rPr lang="mi-NZ" dirty="0" smtClean="0"/>
              <a:t>4 random samples (per standard) to NZQA </a:t>
            </a:r>
            <a:br>
              <a:rPr lang="mi-NZ" dirty="0" smtClean="0"/>
            </a:br>
            <a:r>
              <a:rPr lang="mi-NZ" dirty="0" smtClean="0"/>
              <a:t>for National External Moderation</a:t>
            </a:r>
            <a:endParaRPr lang="en-NZ" dirty="0"/>
          </a:p>
        </p:txBody>
      </p:sp>
      <p:pic>
        <p:nvPicPr>
          <p:cNvPr id="4" name="Picture 3"/>
          <p:cNvPicPr>
            <a:picLocks noChangeAspect="1"/>
          </p:cNvPicPr>
          <p:nvPr/>
        </p:nvPicPr>
        <p:blipFill rotWithShape="1">
          <a:blip r:embed="rId3"/>
          <a:srcRect t="31533"/>
          <a:stretch/>
        </p:blipFill>
        <p:spPr>
          <a:xfrm>
            <a:off x="1967346" y="4862256"/>
            <a:ext cx="6941127" cy="1995744"/>
          </a:xfrm>
          <a:prstGeom prst="rect">
            <a:avLst/>
          </a:prstGeom>
        </p:spPr>
      </p:pic>
    </p:spTree>
    <p:extLst>
      <p:ext uri="{BB962C8B-B14F-4D97-AF65-F5344CB8AC3E}">
        <p14:creationId xmlns:p14="http://schemas.microsoft.com/office/powerpoint/2010/main" val="3956744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8886825" y="3388303"/>
            <a:ext cx="3305175" cy="3295650"/>
          </a:xfrm>
          <a:prstGeom prst="rect">
            <a:avLst/>
          </a:prstGeom>
        </p:spPr>
      </p:pic>
      <p:sp>
        <p:nvSpPr>
          <p:cNvPr id="2" name="Title 1"/>
          <p:cNvSpPr>
            <a:spLocks noGrp="1"/>
          </p:cNvSpPr>
          <p:nvPr>
            <p:ph type="title"/>
          </p:nvPr>
        </p:nvSpPr>
        <p:spPr/>
        <p:txBody>
          <a:bodyPr/>
          <a:lstStyle/>
          <a:p>
            <a:r>
              <a:rPr lang="mi-NZ" b="1" dirty="0" smtClean="0">
                <a:solidFill>
                  <a:srgbClr val="0000FF"/>
                </a:solidFill>
              </a:rPr>
              <a:t>Managing a Mixed Pathway</a:t>
            </a:r>
            <a:endParaRPr lang="en-NZ" dirty="0">
              <a:solidFill>
                <a:srgbClr val="0000FF"/>
              </a:solidFill>
            </a:endParaRPr>
          </a:p>
        </p:txBody>
      </p:sp>
      <p:sp>
        <p:nvSpPr>
          <p:cNvPr id="3" name="Content Placeholder 2"/>
          <p:cNvSpPr>
            <a:spLocks noGrp="1"/>
          </p:cNvSpPr>
          <p:nvPr>
            <p:ph idx="1"/>
          </p:nvPr>
        </p:nvSpPr>
        <p:spPr/>
        <p:txBody>
          <a:bodyPr/>
          <a:lstStyle/>
          <a:p>
            <a:r>
              <a:rPr lang="mi-NZ" dirty="0" smtClean="0"/>
              <a:t>Challenges</a:t>
            </a:r>
            <a:br>
              <a:rPr lang="mi-NZ" dirty="0" smtClean="0"/>
            </a:br>
            <a:endParaRPr lang="mi-NZ" dirty="0" smtClean="0"/>
          </a:p>
          <a:p>
            <a:pPr lvl="1"/>
            <a:r>
              <a:rPr lang="mi-NZ" dirty="0" smtClean="0"/>
              <a:t>How/when do we identify those at risk of not achieving literacy within current programme?</a:t>
            </a:r>
            <a:br>
              <a:rPr lang="mi-NZ" dirty="0" smtClean="0"/>
            </a:br>
            <a:endParaRPr lang="mi-NZ" dirty="0" smtClean="0"/>
          </a:p>
          <a:p>
            <a:pPr lvl="1"/>
            <a:r>
              <a:rPr lang="mi-NZ" dirty="0" smtClean="0"/>
              <a:t>Who oversees the Literacy US requirements?</a:t>
            </a:r>
            <a:br>
              <a:rPr lang="mi-NZ" dirty="0" smtClean="0"/>
            </a:br>
            <a:endParaRPr lang="mi-NZ" dirty="0" smtClean="0"/>
          </a:p>
          <a:p>
            <a:pPr lvl="1"/>
            <a:r>
              <a:rPr lang="mi-NZ" dirty="0" smtClean="0"/>
              <a:t>How is our evidence for these standards gathered? moderated? </a:t>
            </a:r>
            <a:br>
              <a:rPr lang="mi-NZ" dirty="0" smtClean="0"/>
            </a:br>
            <a:r>
              <a:rPr lang="mi-NZ" dirty="0" smtClean="0"/>
              <a:t>verified? stored? </a:t>
            </a:r>
            <a:endParaRPr lang="en-NZ" dirty="0"/>
          </a:p>
        </p:txBody>
      </p:sp>
    </p:spTree>
    <p:extLst>
      <p:ext uri="{BB962C8B-B14F-4D97-AF65-F5344CB8AC3E}">
        <p14:creationId xmlns:p14="http://schemas.microsoft.com/office/powerpoint/2010/main" val="3460970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TotalTime>
  <Words>419</Words>
  <Application>Microsoft Office PowerPoint</Application>
  <PresentationFormat>Widescreen</PresentationFormat>
  <Paragraphs>78</Paragraphs>
  <Slides>6</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Pathways to  NCEA Level 1 Literacy </vt:lpstr>
      <vt:lpstr>Background</vt:lpstr>
      <vt:lpstr>Pathways to Level 1 Literacy</vt:lpstr>
      <vt:lpstr>Pathways to Level 1 Literacy</vt:lpstr>
      <vt:lpstr>Working towards Unit Standards at School</vt:lpstr>
      <vt:lpstr>Managing a Mixed Pathway</vt:lpstr>
    </vt:vector>
  </TitlesOfParts>
  <Company>University of Waikato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Pathways to NCEA Level 1 Literacy</dc:title>
  <dc:creator>Elizabeth Eley</dc:creator>
  <cp:lastModifiedBy>Elizabeth Eley</cp:lastModifiedBy>
  <cp:revision>32</cp:revision>
  <dcterms:created xsi:type="dcterms:W3CDTF">2015-11-05T03:16:37Z</dcterms:created>
  <dcterms:modified xsi:type="dcterms:W3CDTF">2016-01-31T21:25:24Z</dcterms:modified>
</cp:coreProperties>
</file>